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1"/>
  </p:notesMasterIdLst>
  <p:handoutMasterIdLst>
    <p:handoutMasterId r:id="rId22"/>
  </p:handoutMasterIdLst>
  <p:sldIdLst>
    <p:sldId id="349" r:id="rId2"/>
    <p:sldId id="354" r:id="rId3"/>
    <p:sldId id="368" r:id="rId4"/>
    <p:sldId id="359" r:id="rId5"/>
    <p:sldId id="361" r:id="rId6"/>
    <p:sldId id="366" r:id="rId7"/>
    <p:sldId id="372" r:id="rId8"/>
    <p:sldId id="371" r:id="rId9"/>
    <p:sldId id="373" r:id="rId10"/>
    <p:sldId id="374" r:id="rId11"/>
    <p:sldId id="370" r:id="rId12"/>
    <p:sldId id="331" r:id="rId13"/>
    <p:sldId id="367" r:id="rId14"/>
    <p:sldId id="346" r:id="rId15"/>
    <p:sldId id="377" r:id="rId16"/>
    <p:sldId id="376" r:id="rId17"/>
    <p:sldId id="369" r:id="rId18"/>
    <p:sldId id="347" r:id="rId19"/>
    <p:sldId id="365" r:id="rId20"/>
  </p:sldIdLst>
  <p:sldSz cx="9144000" cy="6858000" type="screen4x3"/>
  <p:notesSz cx="7102475" cy="8991600"/>
  <p:defaultTextStyle>
    <a:defPPr>
      <a:defRPr lang="en-US"/>
    </a:defPPr>
    <a:lvl1pPr algn="l" rtl="0" fontAlgn="base">
      <a:lnSpc>
        <a:spcPct val="125000"/>
      </a:lnSpc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ntique Olive" pitchFamily="34" charset="0"/>
        <a:ea typeface="+mn-ea"/>
        <a:cs typeface="+mn-cs"/>
      </a:defRPr>
    </a:lvl1pPr>
    <a:lvl2pPr marL="457200" algn="l" rtl="0" fontAlgn="base">
      <a:lnSpc>
        <a:spcPct val="125000"/>
      </a:lnSpc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ntique Olive" pitchFamily="34" charset="0"/>
        <a:ea typeface="+mn-ea"/>
        <a:cs typeface="+mn-cs"/>
      </a:defRPr>
    </a:lvl2pPr>
    <a:lvl3pPr marL="914400" algn="l" rtl="0" fontAlgn="base">
      <a:lnSpc>
        <a:spcPct val="125000"/>
      </a:lnSpc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ntique Olive" pitchFamily="34" charset="0"/>
        <a:ea typeface="+mn-ea"/>
        <a:cs typeface="+mn-cs"/>
      </a:defRPr>
    </a:lvl3pPr>
    <a:lvl4pPr marL="1371600" algn="l" rtl="0" fontAlgn="base">
      <a:lnSpc>
        <a:spcPct val="125000"/>
      </a:lnSpc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ntique Olive" pitchFamily="34" charset="0"/>
        <a:ea typeface="+mn-ea"/>
        <a:cs typeface="+mn-cs"/>
      </a:defRPr>
    </a:lvl4pPr>
    <a:lvl5pPr marL="1828800" algn="l" rtl="0" fontAlgn="base">
      <a:lnSpc>
        <a:spcPct val="125000"/>
      </a:lnSpc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ntique Olive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bg1"/>
        </a:solidFill>
        <a:latin typeface="Antique Olive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bg1"/>
        </a:solidFill>
        <a:latin typeface="Antique Olive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bg1"/>
        </a:solidFill>
        <a:latin typeface="Antique Olive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bg1"/>
        </a:solidFill>
        <a:latin typeface="Antique Oliv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CC33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1115" autoAdjust="0"/>
    <p:restoredTop sz="90929"/>
  </p:normalViewPr>
  <p:slideViewPr>
    <p:cSldViewPr>
      <p:cViewPr>
        <p:scale>
          <a:sx n="80" d="100"/>
          <a:sy n="80" d="100"/>
        </p:scale>
        <p:origin x="-62" y="-2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1488" y="-96"/>
      </p:cViewPr>
      <p:guideLst>
        <p:guide orient="horz" pos="2832"/>
        <p:guide pos="223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 b="0" smtClean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 smtClean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2338"/>
            <a:ext cx="307816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 b="0" smtClean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542338"/>
            <a:ext cx="307816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 smtClean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7CF1C2DA-9347-4ADD-B0A2-7506B100F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4C1B9-2AEB-408B-972E-74DB87C48974}" type="datetimeFigureOut">
              <a:rPr lang="en-US" smtClean="0"/>
              <a:t>4/28/2010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D85E5-275F-4436-9FA0-8FB6B368D6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D85E5-275F-4436-9FA0-8FB6B368D6D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D85E5-275F-4436-9FA0-8FB6B368D6DD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D85E5-275F-4436-9FA0-8FB6B368D6DD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D85E5-275F-4436-9FA0-8FB6B368D6DD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D85E5-275F-4436-9FA0-8FB6B368D6DD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D85E5-275F-4436-9FA0-8FB6B368D6DD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D85E5-275F-4436-9FA0-8FB6B368D6DD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D85E5-275F-4436-9FA0-8FB6B368D6DD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D85E5-275F-4436-9FA0-8FB6B368D6DD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D85E5-275F-4436-9FA0-8FB6B368D6DD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D85E5-275F-4436-9FA0-8FB6B368D6DD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D85E5-275F-4436-9FA0-8FB6B368D6DD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D85E5-275F-4436-9FA0-8FB6B368D6DD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D85E5-275F-4436-9FA0-8FB6B368D6DD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D85E5-275F-4436-9FA0-8FB6B368D6DD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D85E5-275F-4436-9FA0-8FB6B368D6DD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D85E5-275F-4436-9FA0-8FB6B368D6DD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D85E5-275F-4436-9FA0-8FB6B368D6DD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D85E5-275F-4436-9FA0-8FB6B368D6DD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FFC98C6-45AA-49B4-9306-A2D52AE09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F5BED-3D4D-4E43-9DDD-A89E68889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46FB8-DCF5-4F33-8712-FDA383C86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DC54D-6AA8-4F67-B91A-B3A21B70E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98116-09E1-4599-8DE7-0FAD5131C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634BF-4D13-43E4-AA20-E679A13E1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601D6-C804-4767-A2A6-0827AFFDA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ABCD0-278A-4DB2-9973-E36C12D0E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10D12-FA50-4571-B2EB-0DB5993F4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34105-2BF3-473A-AED1-834A23C76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FB671-533C-4FB1-874B-0FEA2785B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endParaRPr kumimoji="1" lang="en-US" sz="2400" b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endParaRPr kumimoji="1" lang="en-US" sz="2400" b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endParaRPr kumimoji="1" lang="en-US" sz="2400" b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endParaRPr kumimoji="1" lang="en-US" sz="2400" b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endParaRPr kumimoji="1" lang="en-US" sz="2400" b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endParaRPr kumimoji="1" lang="en-US" sz="2400" b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endParaRPr kumimoji="1" lang="en-US" sz="2400" b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400" b="0" smtClean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400" b="0" smtClean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400" b="0" smtClean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239C62F2-BF0E-432F-A466-D59164EE2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4527" name="Text Box 15"/>
          <p:cNvSpPr txBox="1">
            <a:spLocks noChangeArrowheads="1"/>
          </p:cNvSpPr>
          <p:nvPr userDrawn="1"/>
        </p:nvSpPr>
        <p:spPr bwMode="auto">
          <a:xfrm>
            <a:off x="5257800" y="5867400"/>
            <a:ext cx="2640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2400" i="1">
                <a:solidFill>
                  <a:schemeClr val="folHlink"/>
                </a:solidFill>
                <a:effectDag name="">
                  <a:cont type="tree" name="">
                    <a:effect ref="fillLine"/>
                    <a:outerShdw dist="38100" dir="13500000" algn="br">
                      <a:srgbClr val="7F80FF"/>
                    </a:outerShdw>
                  </a:cont>
                  <a:cont type="tree" name="">
                    <a:effect ref="fillLine"/>
                    <a:outerShdw dist="38100" dir="2700000" algn="tl">
                      <a:srgbClr val="1E1E7A"/>
                    </a:outerShdw>
                  </a:cont>
                  <a:effect ref="fillLine"/>
                </a:effectDag>
              </a:rPr>
              <a:t>project sentinel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ntique Oliv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ntique Oliv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ntique Oliv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ntique Oliv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 i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ntique Oliv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 i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ntique Oliv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 i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ntique Oliv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 i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ntique Oliv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ediate4lamp@projsen.or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using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762000"/>
            <a:ext cx="5257800" cy="2514600"/>
          </a:xfrm>
        </p:spPr>
        <p:txBody>
          <a:bodyPr/>
          <a:lstStyle/>
          <a:p>
            <a:pPr algn="ctr" eaLnBrk="1" hangingPunct="1">
              <a:lnSpc>
                <a:spcPct val="130000"/>
              </a:lnSpc>
              <a:spcAft>
                <a:spcPct val="10000"/>
              </a:spcAft>
              <a:defRPr/>
            </a:pPr>
            <a:r>
              <a:rPr lang="en-US" sz="4200" b="0" i="0" dirty="0" smtClean="0">
                <a:solidFill>
                  <a:srgbClr val="FFFF00"/>
                </a:solidFill>
                <a:latin typeface="Gill Sans Ultra Bold" pitchFamily="34" charset="0"/>
              </a:rPr>
              <a:t>THE LOS ALTOS MEDIATION PROGRAM</a:t>
            </a:r>
            <a:endParaRPr lang="en-US" sz="4200" dirty="0" smtClean="0">
              <a:latin typeface="Gill Sans Ultra Bold" pitchFamily="34" charset="0"/>
            </a:endParaRPr>
          </a:p>
        </p:txBody>
      </p:sp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1752600" y="4038600"/>
            <a:ext cx="6172200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400" b="0" i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Ultra Bold" pitchFamily="34" charset="0"/>
              </a:rPr>
              <a:t>PROVIDES IMPORTANT SERVICES TO OUR COMMUNITY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153400" cy="1600200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None/>
            </a:pPr>
            <a:r>
              <a:rPr lang="en-US" sz="4400" smtClean="0">
                <a:solidFill>
                  <a:srgbClr val="FFFF00"/>
                </a:solidFill>
              </a:rPr>
              <a:t>  </a:t>
            </a:r>
            <a:r>
              <a:rPr lang="en-US" sz="4200" b="1" smtClean="0">
                <a:solidFill>
                  <a:srgbClr val="FFFF00"/>
                </a:solidFill>
              </a:rPr>
              <a:t>We can address the full spectrum of issues</a:t>
            </a:r>
          </a:p>
        </p:txBody>
      </p:sp>
      <p:sp>
        <p:nvSpPr>
          <p:cNvPr id="254980" name="Text Box 4"/>
          <p:cNvSpPr txBox="1">
            <a:spLocks noChangeArrowheads="1"/>
          </p:cNvSpPr>
          <p:nvPr/>
        </p:nvSpPr>
        <p:spPr bwMode="auto">
          <a:xfrm>
            <a:off x="1219200" y="2057400"/>
            <a:ext cx="6858000" cy="37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9113" indent="-519113">
              <a:lnSpc>
                <a:spcPct val="17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3200"/>
              <a:t>Neighbor –to-neighbor</a:t>
            </a:r>
          </a:p>
          <a:p>
            <a:pPr marL="519113" indent="-519113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3200"/>
              <a:t>Owner - HOA</a:t>
            </a:r>
          </a:p>
          <a:p>
            <a:pPr marL="519113" indent="-519113">
              <a:lnSpc>
                <a:spcPct val="17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3200"/>
              <a:t>HOA Boards – Training and Meeting facilitation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4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4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4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4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4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4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0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050"/>
          <p:cNvSpPr txBox="1">
            <a:spLocks noChangeArrowheads="1"/>
          </p:cNvSpPr>
          <p:nvPr/>
        </p:nvSpPr>
        <p:spPr bwMode="auto">
          <a:xfrm>
            <a:off x="2438400" y="228600"/>
            <a:ext cx="3429000" cy="901700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>
                <a:solidFill>
                  <a:srgbClr val="FFFF00"/>
                </a:solidFill>
              </a:rPr>
              <a:t> Consumer </a:t>
            </a:r>
          </a:p>
        </p:txBody>
      </p:sp>
      <p:pic>
        <p:nvPicPr>
          <p:cNvPr id="248835" name="Picture 2051" descr="DSC_0064"/>
          <p:cNvPicPr>
            <a:picLocks noChangeAspect="1" noChangeArrowheads="1"/>
          </p:cNvPicPr>
          <p:nvPr/>
        </p:nvPicPr>
        <p:blipFill>
          <a:blip r:embed="rId3" cstate="print"/>
          <a:srcRect t="6125"/>
          <a:stretch>
            <a:fillRect/>
          </a:stretch>
        </p:blipFill>
        <p:spPr bwMode="auto">
          <a:xfrm>
            <a:off x="0" y="1371600"/>
            <a:ext cx="44958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836" name="Picture 2052" descr="DSC_0060"/>
          <p:cNvPicPr>
            <a:picLocks noChangeAspect="1" noChangeArrowheads="1"/>
          </p:cNvPicPr>
          <p:nvPr/>
        </p:nvPicPr>
        <p:blipFill>
          <a:blip r:embed="rId4" cstate="print"/>
          <a:srcRect l="2660" r="19946" b="8000"/>
          <a:stretch>
            <a:fillRect/>
          </a:stretch>
        </p:blipFill>
        <p:spPr bwMode="auto">
          <a:xfrm>
            <a:off x="2667000" y="3698875"/>
            <a:ext cx="4114800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837" name="Picture 2053" descr="DSC_0059"/>
          <p:cNvPicPr>
            <a:picLocks noChangeAspect="1" noChangeArrowheads="1"/>
          </p:cNvPicPr>
          <p:nvPr/>
        </p:nvPicPr>
        <p:blipFill>
          <a:blip r:embed="rId5" cstate="print"/>
          <a:srcRect l="22606"/>
          <a:stretch>
            <a:fillRect/>
          </a:stretch>
        </p:blipFill>
        <p:spPr bwMode="auto">
          <a:xfrm>
            <a:off x="5429250" y="3665538"/>
            <a:ext cx="3714750" cy="31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838" name="Picture 2054" descr="DSC_0056"/>
          <p:cNvPicPr>
            <a:picLocks noChangeAspect="1" noChangeArrowheads="1"/>
          </p:cNvPicPr>
          <p:nvPr/>
        </p:nvPicPr>
        <p:blipFill>
          <a:blip r:embed="rId6" cstate="print"/>
          <a:srcRect b="20000"/>
          <a:stretch>
            <a:fillRect/>
          </a:stretch>
        </p:blipFill>
        <p:spPr bwMode="auto">
          <a:xfrm>
            <a:off x="4495800" y="1371600"/>
            <a:ext cx="4648200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2055" descr="DSC_0051"/>
          <p:cNvPicPr>
            <a:picLocks noChangeAspect="1" noChangeArrowheads="1"/>
          </p:cNvPicPr>
          <p:nvPr/>
        </p:nvPicPr>
        <p:blipFill>
          <a:blip r:embed="rId7" cstate="print"/>
          <a:srcRect l="30154" t="6290" r="21538" b="26729"/>
          <a:stretch>
            <a:fillRect/>
          </a:stretch>
        </p:blipFill>
        <p:spPr bwMode="auto">
          <a:xfrm>
            <a:off x="0" y="4195763"/>
            <a:ext cx="2886075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840" name="Picture 2056" descr="DSC_0054"/>
          <p:cNvPicPr>
            <a:picLocks noChangeAspect="1" noChangeArrowheads="1"/>
          </p:cNvPicPr>
          <p:nvPr/>
        </p:nvPicPr>
        <p:blipFill>
          <a:blip r:embed="rId8" cstate="print"/>
          <a:srcRect t="31807" r="24332" b="31807"/>
          <a:stretch>
            <a:fillRect/>
          </a:stretch>
        </p:blipFill>
        <p:spPr bwMode="auto">
          <a:xfrm>
            <a:off x="5638800" y="2536825"/>
            <a:ext cx="2497138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841" name="Picture 2057" descr="DSC_0052"/>
          <p:cNvPicPr>
            <a:picLocks noChangeAspect="1" noChangeArrowheads="1"/>
          </p:cNvPicPr>
          <p:nvPr/>
        </p:nvPicPr>
        <p:blipFill>
          <a:blip r:embed="rId9" cstate="print"/>
          <a:srcRect l="40915" t="11250" r="3992" b="22501"/>
          <a:stretch>
            <a:fillRect/>
          </a:stretch>
        </p:blipFill>
        <p:spPr bwMode="auto">
          <a:xfrm>
            <a:off x="4267200" y="5859463"/>
            <a:ext cx="304800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1371600" y="3429000"/>
            <a:ext cx="6934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3200" b="0"/>
              <a:t> </a:t>
            </a:r>
            <a:r>
              <a:rPr lang="en-US" sz="4200" b="0"/>
              <a:t>School District</a:t>
            </a:r>
          </a:p>
        </p:txBody>
      </p:sp>
      <p:sp>
        <p:nvSpPr>
          <p:cNvPr id="203785" name="Rectangle 9"/>
          <p:cNvSpPr>
            <a:spLocks noChangeArrowheads="1"/>
          </p:cNvSpPr>
          <p:nvPr/>
        </p:nvSpPr>
        <p:spPr bwMode="auto">
          <a:xfrm>
            <a:off x="1371600" y="2286000"/>
            <a:ext cx="6172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3200" b="0"/>
              <a:t> </a:t>
            </a:r>
            <a:r>
              <a:rPr lang="en-US" sz="4200" b="0"/>
              <a:t>Workplace</a:t>
            </a:r>
          </a:p>
        </p:txBody>
      </p:sp>
      <p:sp>
        <p:nvSpPr>
          <p:cNvPr id="14340" name="Text Box 13"/>
          <p:cNvSpPr txBox="1">
            <a:spLocks noChangeArrowheads="1"/>
          </p:cNvSpPr>
          <p:nvPr/>
        </p:nvSpPr>
        <p:spPr bwMode="auto">
          <a:xfrm>
            <a:off x="685800" y="381000"/>
            <a:ext cx="80772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FF00"/>
                </a:solidFill>
              </a:rPr>
              <a:t>We are also available to help resolve disputes involving</a:t>
            </a:r>
          </a:p>
        </p:txBody>
      </p:sp>
      <p:sp>
        <p:nvSpPr>
          <p:cNvPr id="203790" name="Text Box 14"/>
          <p:cNvSpPr txBox="1">
            <a:spLocks noChangeArrowheads="1"/>
          </p:cNvSpPr>
          <p:nvPr/>
        </p:nvSpPr>
        <p:spPr bwMode="auto">
          <a:xfrm>
            <a:off x="1371600" y="4495800"/>
            <a:ext cx="6934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3200" b="0"/>
              <a:t> </a:t>
            </a:r>
            <a:r>
              <a:rPr lang="en-US" sz="4200" b="0"/>
              <a:t>Parent-Teen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2" grpId="0" autoUpdateAnimBg="0"/>
      <p:bldP spid="203785" grpId="0" autoUpdateAnimBg="0"/>
      <p:bldP spid="20379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153400" cy="2209800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None/>
            </a:pPr>
            <a:r>
              <a:rPr lang="en-US" sz="4400" smtClean="0">
                <a:solidFill>
                  <a:srgbClr val="FFFF00"/>
                </a:solidFill>
              </a:rPr>
              <a:t>  </a:t>
            </a:r>
            <a:r>
              <a:rPr lang="en-US" sz="4200" b="1" smtClean="0">
                <a:solidFill>
                  <a:srgbClr val="FFFF00"/>
                </a:solidFill>
              </a:rPr>
              <a:t>We Offer the Full Range of Dispute Resolution Options</a:t>
            </a:r>
          </a:p>
        </p:txBody>
      </p:sp>
      <p:sp>
        <p:nvSpPr>
          <p:cNvPr id="245765" name="Text Box 5"/>
          <p:cNvSpPr txBox="1">
            <a:spLocks noChangeArrowheads="1"/>
          </p:cNvSpPr>
          <p:nvPr/>
        </p:nvSpPr>
        <p:spPr bwMode="auto">
          <a:xfrm>
            <a:off x="4267200" y="1828800"/>
            <a:ext cx="4876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9113" indent="-519113">
              <a:lnSpc>
                <a:spcPct val="17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3200"/>
              <a:t>Mediation</a:t>
            </a:r>
          </a:p>
          <a:p>
            <a:pPr marL="519113" indent="-519113">
              <a:lnSpc>
                <a:spcPct val="15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3200"/>
              <a:t>Telephone Conciliation</a:t>
            </a:r>
          </a:p>
          <a:p>
            <a:pPr marL="519113" indent="-519113">
              <a:lnSpc>
                <a:spcPct val="17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3200"/>
              <a:t>Information and Referral</a:t>
            </a:r>
          </a:p>
        </p:txBody>
      </p:sp>
      <p:pic>
        <p:nvPicPr>
          <p:cNvPr id="245766" name="Picture 6" descr="bd0716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971800"/>
            <a:ext cx="28194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001000" cy="1524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mtClean="0"/>
              <a:t>  </a:t>
            </a:r>
            <a:r>
              <a:rPr lang="en-US" smtClean="0">
                <a:solidFill>
                  <a:srgbClr val="FFFF00"/>
                </a:solidFill>
              </a:rPr>
              <a:t>Dispute Resolution Is the </a:t>
            </a:r>
            <a:r>
              <a:rPr lang="en-US" sz="4800" smtClean="0">
                <a:solidFill>
                  <a:srgbClr val="FFFF00"/>
                </a:solidFill>
              </a:rPr>
              <a:t>BETTER</a:t>
            </a:r>
            <a:r>
              <a:rPr lang="en-US" smtClean="0">
                <a:solidFill>
                  <a:srgbClr val="FFFF00"/>
                </a:solidFill>
              </a:rPr>
              <a:t> Solution</a:t>
            </a:r>
          </a:p>
        </p:txBody>
      </p:sp>
      <p:sp>
        <p:nvSpPr>
          <p:cNvPr id="219139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2438400" y="2057400"/>
            <a:ext cx="6172200" cy="609600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ü"/>
            </a:pPr>
            <a:r>
              <a:rPr lang="en-US" smtClean="0"/>
              <a:t> </a:t>
            </a:r>
            <a:r>
              <a:rPr lang="en-US" sz="3400" smtClean="0"/>
              <a:t>It’s Confidential</a:t>
            </a:r>
          </a:p>
          <a:p>
            <a:pPr eaLnBrk="1" hangingPunct="1">
              <a:buFont typeface="Wingdings" pitchFamily="2" charset="2"/>
              <a:buNone/>
            </a:pPr>
            <a:endParaRPr lang="en-US" sz="3400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219141" name="Text Box 2053"/>
          <p:cNvSpPr txBox="1">
            <a:spLocks noChangeArrowheads="1"/>
          </p:cNvSpPr>
          <p:nvPr/>
        </p:nvSpPr>
        <p:spPr bwMode="auto">
          <a:xfrm>
            <a:off x="2286000" y="5029200"/>
            <a:ext cx="60960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3200" b="0"/>
              <a:t> </a:t>
            </a:r>
            <a:r>
              <a:rPr lang="en-US" sz="3400" b="0"/>
              <a:t>It’s Fast, Convenient 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3400" b="0"/>
              <a:t> and it’s FREE !</a:t>
            </a:r>
          </a:p>
        </p:txBody>
      </p:sp>
      <p:sp>
        <p:nvSpPr>
          <p:cNvPr id="219142" name="Text Box 2054"/>
          <p:cNvSpPr txBox="1">
            <a:spLocks noChangeArrowheads="1"/>
          </p:cNvSpPr>
          <p:nvPr/>
        </p:nvSpPr>
        <p:spPr bwMode="auto">
          <a:xfrm>
            <a:off x="2438400" y="2819400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3200" b="0"/>
              <a:t> </a:t>
            </a:r>
            <a:r>
              <a:rPr lang="en-US" sz="3400" b="0"/>
              <a:t>It’s Voluntary</a:t>
            </a:r>
          </a:p>
        </p:txBody>
      </p:sp>
      <p:sp>
        <p:nvSpPr>
          <p:cNvPr id="219143" name="Text Box 2055"/>
          <p:cNvSpPr txBox="1">
            <a:spLocks noChangeArrowheads="1"/>
          </p:cNvSpPr>
          <p:nvPr/>
        </p:nvSpPr>
        <p:spPr bwMode="auto">
          <a:xfrm>
            <a:off x="2438400" y="3581400"/>
            <a:ext cx="31718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3200" b="0"/>
              <a:t> </a:t>
            </a:r>
            <a:r>
              <a:rPr lang="en-US" sz="3400" b="0"/>
              <a:t>It’s Neutral</a:t>
            </a:r>
          </a:p>
        </p:txBody>
      </p:sp>
      <p:sp>
        <p:nvSpPr>
          <p:cNvPr id="219144" name="Rectangle 2056"/>
          <p:cNvSpPr>
            <a:spLocks noChangeArrowheads="1"/>
          </p:cNvSpPr>
          <p:nvPr/>
        </p:nvSpPr>
        <p:spPr bwMode="auto">
          <a:xfrm>
            <a:off x="2362200" y="4267200"/>
            <a:ext cx="3476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3400" b="0"/>
              <a:t> It’s Effective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 build="p" autoUpdateAnimBg="0"/>
      <p:bldP spid="219141" grpId="0" autoUpdateAnimBg="0"/>
      <p:bldP spid="219142" grpId="0" autoUpdateAnimBg="0"/>
      <p:bldP spid="219143" grpId="0" autoUpdateAnimBg="0"/>
      <p:bldP spid="21914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457200"/>
            <a:ext cx="6781800" cy="30480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en-US" sz="4000" smtClean="0">
                <a:solidFill>
                  <a:srgbClr val="FFFF00"/>
                </a:solidFill>
              </a:rPr>
              <a:t>  </a:t>
            </a:r>
            <a:r>
              <a:rPr lang="en-US" sz="4000" b="1" smtClean="0">
                <a:solidFill>
                  <a:srgbClr val="FFFF00"/>
                </a:solidFill>
              </a:rPr>
              <a:t>We also provide,</a:t>
            </a:r>
            <a:r>
              <a:rPr lang="en-US" sz="4000" smtClean="0">
                <a:solidFill>
                  <a:srgbClr val="FFFF00"/>
                </a:solidFill>
              </a:rPr>
              <a:t> </a:t>
            </a:r>
            <a:endParaRPr lang="en-US" b="1" smtClean="0">
              <a:solidFill>
                <a:srgbClr val="FFFF00"/>
              </a:solidFill>
            </a:endParaRPr>
          </a:p>
        </p:txBody>
      </p:sp>
      <p:sp>
        <p:nvSpPr>
          <p:cNvPr id="258053" name="Text Box 5"/>
          <p:cNvSpPr txBox="1">
            <a:spLocks noChangeArrowheads="1"/>
          </p:cNvSpPr>
          <p:nvPr/>
        </p:nvSpPr>
        <p:spPr bwMode="auto">
          <a:xfrm>
            <a:off x="1524000" y="1828800"/>
            <a:ext cx="66294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66738" indent="-566738">
              <a:lnSpc>
                <a:spcPct val="13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3200">
                <a:solidFill>
                  <a:srgbClr val="FFFF00"/>
                </a:solidFill>
              </a:rPr>
              <a:t>Facilitation of sensitive community disputes</a:t>
            </a:r>
            <a:endParaRPr lang="en-US" sz="3200"/>
          </a:p>
        </p:txBody>
      </p:sp>
      <p:sp>
        <p:nvSpPr>
          <p:cNvPr id="258054" name="Rectangle 6"/>
          <p:cNvSpPr>
            <a:spLocks noChangeArrowheads="1"/>
          </p:cNvSpPr>
          <p:nvPr/>
        </p:nvSpPr>
        <p:spPr bwMode="auto">
          <a:xfrm>
            <a:off x="1295400" y="3505200"/>
            <a:ext cx="7467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62013" indent="-636588">
              <a:lnSpc>
                <a:spcPct val="115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3200">
                <a:solidFill>
                  <a:srgbClr val="FFFF00"/>
                </a:solidFill>
              </a:rPr>
              <a:t>Conflict management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8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8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3" grpId="0" build="p" autoUpdateAnimBg="0" advAuto="0"/>
      <p:bldP spid="25805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610600" cy="16843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mtClean="0"/>
              <a:t>  </a:t>
            </a:r>
            <a:r>
              <a:rPr lang="en-US" sz="3600" smtClean="0">
                <a:solidFill>
                  <a:srgbClr val="FFFF00"/>
                </a:solidFill>
              </a:rPr>
              <a:t>Additional Counseling Services available through Project Sentinel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8763000" cy="2590800"/>
          </a:xfrm>
        </p:spPr>
        <p:txBody>
          <a:bodyPr/>
          <a:lstStyle/>
          <a:p>
            <a:pPr eaLnBrk="1" hangingPunct="1">
              <a:spcAft>
                <a:spcPct val="20000"/>
              </a:spcAft>
              <a:buClr>
                <a:srgbClr val="FFFF00"/>
              </a:buClr>
              <a:buFont typeface="Wingdings" pitchFamily="2" charset="2"/>
              <a:buNone/>
            </a:pPr>
            <a:r>
              <a:rPr lang="en-US" smtClean="0"/>
              <a:t>HUD Certified Programs for</a:t>
            </a:r>
          </a:p>
          <a:p>
            <a:pPr lvl="1" eaLnBrk="1" hangingPunct="1">
              <a:buClr>
                <a:srgbClr val="FFFF00"/>
              </a:buClr>
            </a:pPr>
            <a:r>
              <a:rPr lang="en-US" sz="3200" smtClean="0"/>
              <a:t>Mortgage Default</a:t>
            </a:r>
          </a:p>
          <a:p>
            <a:pPr lvl="1" eaLnBrk="1" hangingPunct="1">
              <a:buClr>
                <a:srgbClr val="FFFF00"/>
              </a:buClr>
            </a:pPr>
            <a:r>
              <a:rPr lang="en-US" sz="3200" smtClean="0"/>
              <a:t>Below Market Rate</a:t>
            </a:r>
          </a:p>
          <a:p>
            <a:pPr lvl="1" eaLnBrk="1" hangingPunct="1">
              <a:buClr>
                <a:srgbClr val="FFFF00"/>
              </a:buClr>
            </a:pPr>
            <a:r>
              <a:rPr lang="en-US" sz="3200" smtClean="0"/>
              <a:t>First-time Homebuyer Instruction</a:t>
            </a:r>
          </a:p>
        </p:txBody>
      </p:sp>
      <p:pic>
        <p:nvPicPr>
          <p:cNvPr id="18436" name="Picture 4" descr="http://www.pbs.org/wnet/goingplaces2/san_francisco/slides/hous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5181600"/>
            <a:ext cx="19050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2209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mtClean="0"/>
              <a:t>  </a:t>
            </a:r>
            <a:r>
              <a:rPr lang="en-US" smtClean="0">
                <a:solidFill>
                  <a:srgbClr val="FFFF00"/>
                </a:solidFill>
              </a:rPr>
              <a:t>The partnership between LAMP and Project Sentinel means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2895600"/>
            <a:ext cx="6553200" cy="838200"/>
          </a:xfr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  <a:buClr>
                <a:srgbClr val="66FF33"/>
              </a:buClr>
              <a:buFont typeface="Wingdings" pitchFamily="2" charset="2"/>
              <a:buChar char="ü"/>
            </a:pPr>
            <a:r>
              <a:rPr lang="en-US" b="1" smtClean="0">
                <a:solidFill>
                  <a:srgbClr val="66FF33"/>
                </a:solidFill>
              </a:rPr>
              <a:t>Local mediators, board and mediation sites</a:t>
            </a:r>
          </a:p>
        </p:txBody>
      </p:sp>
      <p:sp>
        <p:nvSpPr>
          <p:cNvPr id="247812" name="Text Box 4"/>
          <p:cNvSpPr txBox="1">
            <a:spLocks noChangeArrowheads="1"/>
          </p:cNvSpPr>
          <p:nvPr/>
        </p:nvSpPr>
        <p:spPr bwMode="auto">
          <a:xfrm>
            <a:off x="1600200" y="4114800"/>
            <a:ext cx="6096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>
              <a:lnSpc>
                <a:spcPct val="100000"/>
              </a:lnSpc>
              <a:spcBef>
                <a:spcPct val="20000"/>
              </a:spcBef>
              <a:buClr>
                <a:srgbClr val="66FF33"/>
              </a:buClr>
              <a:buFont typeface="Wingdings" pitchFamily="2" charset="2"/>
              <a:buChar char="ü"/>
            </a:pPr>
            <a:r>
              <a:rPr lang="en-US" sz="3200">
                <a:solidFill>
                  <a:srgbClr val="66FF33"/>
                </a:solidFill>
              </a:rPr>
              <a:t>Professional administration and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 build="p" autoUpdateAnimBg="0"/>
      <p:bldP spid="24781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81000"/>
            <a:ext cx="8534400" cy="2209800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4200" dirty="0" smtClean="0">
                <a:solidFill>
                  <a:srgbClr val="FFFF00"/>
                </a:solidFill>
                <a:latin typeface="56"/>
              </a:rPr>
              <a:t>The Los Altos Mediation Program</a:t>
            </a:r>
            <a:br>
              <a:rPr lang="en-US" sz="4200" dirty="0" smtClean="0">
                <a:solidFill>
                  <a:srgbClr val="FFFF00"/>
                </a:solidFill>
                <a:latin typeface="56"/>
              </a:rPr>
            </a:br>
            <a:r>
              <a:rPr lang="en-US" sz="4200" dirty="0" smtClean="0">
                <a:solidFill>
                  <a:srgbClr val="FFFF00"/>
                </a:solidFill>
                <a:latin typeface="56"/>
              </a:rPr>
              <a:t>A project of LACF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343400"/>
            <a:ext cx="8839200" cy="2514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sz="5400" b="1" i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56"/>
              </a:rPr>
              <a:t>650-949-5267</a:t>
            </a:r>
            <a:r>
              <a:rPr lang="en-US" sz="4800" dirty="0" smtClean="0">
                <a:solidFill>
                  <a:schemeClr val="accent2"/>
                </a:solidFill>
                <a:latin typeface="Arial" pitchFamily="34" charset="0"/>
              </a:rPr>
              <a:t>     </a:t>
            </a:r>
            <a:r>
              <a:rPr lang="en-US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56"/>
                <a:hlinkClick r:id="rId3"/>
              </a:rPr>
              <a:t>mediate4lamp@projsen.org</a:t>
            </a:r>
            <a:endParaRPr lang="en-US" sz="44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56"/>
            </a:endParaRPr>
          </a:p>
        </p:txBody>
      </p:sp>
      <p:pic>
        <p:nvPicPr>
          <p:cNvPr id="4" name="Picture 6" descr="DSC_02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743200"/>
            <a:ext cx="25146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19400" y="2971800"/>
            <a:ext cx="28956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>
                <a:solidFill>
                  <a:srgbClr val="66FF33"/>
                </a:solidFill>
              </a:rPr>
              <a:t>contact Ric at: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2" grpId="0" autoUpdateAnimBg="0"/>
      <p:bldP spid="220163" grpId="0" autoUpdateAnimBg="0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4343400"/>
          </a:xfrm>
        </p:spPr>
        <p:txBody>
          <a:bodyPr/>
          <a:lstStyle/>
          <a:p>
            <a:pPr algn="ctr" eaLnBrk="1" hangingPunct="1">
              <a:lnSpc>
                <a:spcPct val="130000"/>
              </a:lnSpc>
              <a:spcAft>
                <a:spcPct val="20000"/>
              </a:spcAft>
              <a:defRPr/>
            </a:pPr>
            <a:r>
              <a:rPr lang="en-US" sz="5400" dirty="0" smtClean="0">
                <a:solidFill>
                  <a:srgbClr val="FFFF00"/>
                </a:solidFill>
              </a:rPr>
              <a:t>Administered by</a:t>
            </a:r>
            <a:r>
              <a:rPr lang="en-US" sz="6200" dirty="0" smtClean="0">
                <a:solidFill>
                  <a:srgbClr val="FFFF00"/>
                </a:solidFill>
              </a:rPr>
              <a:t> </a:t>
            </a:r>
            <a:r>
              <a:rPr lang="en-US" sz="6000" dirty="0" smtClean="0">
                <a:solidFill>
                  <a:srgbClr val="FFFF00"/>
                </a:solidFill>
              </a:rPr>
              <a:t>PROJECT SENTINEL</a:t>
            </a:r>
            <a:r>
              <a:rPr lang="en-US" sz="6200" dirty="0" smtClean="0">
                <a:solidFill>
                  <a:srgbClr val="FFFF00"/>
                </a:solidFill>
              </a:rPr>
              <a:t/>
            </a:r>
            <a:br>
              <a:rPr lang="en-US" sz="6200" dirty="0" smtClean="0">
                <a:solidFill>
                  <a:srgbClr val="FFFF00"/>
                </a:solidFill>
              </a:rPr>
            </a:br>
            <a:r>
              <a:rPr lang="en-US" sz="5400" dirty="0" smtClean="0">
                <a:solidFill>
                  <a:srgbClr val="FFFF00"/>
                </a:solidFill>
                <a:latin typeface="56"/>
              </a:rPr>
              <a:t>Dispute Resolution Services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876800"/>
            <a:ext cx="7315200" cy="1371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sz="4800" dirty="0" smtClean="0">
                <a:solidFill>
                  <a:schemeClr val="accent2"/>
                </a:solidFill>
                <a:latin typeface="Arial" pitchFamily="34" charset="0"/>
              </a:rPr>
              <a:t>     </a:t>
            </a:r>
            <a:r>
              <a:rPr lang="en-US" sz="5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56"/>
                <a:hlinkClick r:id="rId3"/>
              </a:rPr>
              <a:t>www.housing.org</a:t>
            </a:r>
            <a:endParaRPr lang="en-US" sz="56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56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4" grpId="0" autoUpdateAnimBg="0"/>
      <p:bldP spid="24371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371600"/>
            <a:ext cx="6400800" cy="2209800"/>
          </a:xfrm>
        </p:spPr>
        <p:txBody>
          <a:bodyPr/>
          <a:lstStyle/>
          <a:p>
            <a:pPr algn="ctr" eaLnBrk="1" hangingPunct="1">
              <a:lnSpc>
                <a:spcPct val="125000"/>
              </a:lnSpc>
              <a:defRPr/>
            </a:pPr>
            <a:r>
              <a:rPr lang="en-US" sz="5800" b="0" smtClean="0">
                <a:solidFill>
                  <a:srgbClr val="FFFF00"/>
                </a:solidFill>
                <a:latin typeface="Gill Sans Ultra Bold" pitchFamily="34" charset="0"/>
              </a:rPr>
              <a:t>In a Variety of Disputes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7" name="Text Box 3"/>
          <p:cNvSpPr txBox="1">
            <a:spLocks noChangeArrowheads="1"/>
          </p:cNvSpPr>
          <p:nvPr/>
        </p:nvSpPr>
        <p:spPr bwMode="auto">
          <a:xfrm>
            <a:off x="1143000" y="5943600"/>
            <a:ext cx="213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3000" b="0">
                <a:latin typeface="Arial Black" pitchFamily="34" charset="0"/>
              </a:rPr>
              <a:t>fences</a:t>
            </a:r>
          </a:p>
        </p:txBody>
      </p:sp>
      <p:sp>
        <p:nvSpPr>
          <p:cNvPr id="246788" name="Text Box 4"/>
          <p:cNvSpPr txBox="1">
            <a:spLocks noChangeArrowheads="1"/>
          </p:cNvSpPr>
          <p:nvPr/>
        </p:nvSpPr>
        <p:spPr bwMode="auto">
          <a:xfrm>
            <a:off x="5943600" y="5486400"/>
            <a:ext cx="2590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3000" b="0">
                <a:latin typeface="Arial Black" pitchFamily="34" charset="0"/>
              </a:rPr>
              <a:t>Trees</a:t>
            </a:r>
          </a:p>
        </p:txBody>
      </p:sp>
      <p:pic>
        <p:nvPicPr>
          <p:cNvPr id="246790" name="Picture 6" descr="DSC_0018-tree-reduc"/>
          <p:cNvPicPr>
            <a:picLocks noChangeAspect="1" noChangeArrowheads="1"/>
          </p:cNvPicPr>
          <p:nvPr/>
        </p:nvPicPr>
        <p:blipFill>
          <a:blip r:embed="rId3" cstate="print">
            <a:lum bright="12000" contrast="12000"/>
          </a:blip>
          <a:srcRect l="8000" t="17287" r="8000" b="17287"/>
          <a:stretch>
            <a:fillRect/>
          </a:stretch>
        </p:blipFill>
        <p:spPr bwMode="auto">
          <a:xfrm>
            <a:off x="5416550" y="1600200"/>
            <a:ext cx="305593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DSC_0014-fence-reduc"/>
          <p:cNvPicPr>
            <a:picLocks noChangeAspect="1" noChangeArrowheads="1"/>
          </p:cNvPicPr>
          <p:nvPr/>
        </p:nvPicPr>
        <p:blipFill>
          <a:blip r:embed="rId4" cstate="print"/>
          <a:srcRect t="7979" b="5319"/>
          <a:stretch>
            <a:fillRect/>
          </a:stretch>
        </p:blipFill>
        <p:spPr bwMode="auto">
          <a:xfrm>
            <a:off x="457200" y="1828800"/>
            <a:ext cx="3190875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762000" y="304800"/>
            <a:ext cx="8001000" cy="788988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FF00"/>
                </a:solidFill>
              </a:rPr>
              <a:t> Neighbor-to-neighbor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autoUpdateAnimBg="0"/>
      <p:bldP spid="24678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4" name="Text Box 4102"/>
          <p:cNvSpPr txBox="1">
            <a:spLocks noChangeArrowheads="1"/>
          </p:cNvSpPr>
          <p:nvPr/>
        </p:nvSpPr>
        <p:spPr bwMode="auto">
          <a:xfrm>
            <a:off x="5105400" y="3352800"/>
            <a:ext cx="2819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3000" b="0">
                <a:latin typeface="Arial Black" pitchFamily="34" charset="0"/>
              </a:rPr>
              <a:t>Land Use/</a:t>
            </a:r>
          </a:p>
          <a:p>
            <a:pPr eaLnBrk="0" hangingPunct="0">
              <a:lnSpc>
                <a:spcPct val="100000"/>
              </a:lnSpc>
            </a:pPr>
            <a:r>
              <a:rPr lang="en-US" sz="3000" b="0">
                <a:latin typeface="Arial Black" pitchFamily="34" charset="0"/>
              </a:rPr>
              <a:t>Boundaries</a:t>
            </a:r>
          </a:p>
        </p:txBody>
      </p:sp>
      <p:pic>
        <p:nvPicPr>
          <p:cNvPr id="7171" name="Picture 4113" descr="DSC_0239"/>
          <p:cNvPicPr>
            <a:picLocks noChangeAspect="1" noChangeArrowheads="1"/>
          </p:cNvPicPr>
          <p:nvPr/>
        </p:nvPicPr>
        <p:blipFill>
          <a:blip r:embed="rId3" cstate="print">
            <a:lum bright="12000" contrast="6000"/>
          </a:blip>
          <a:srcRect/>
          <a:stretch>
            <a:fillRect/>
          </a:stretch>
        </p:blipFill>
        <p:spPr bwMode="auto">
          <a:xfrm>
            <a:off x="4953000" y="457200"/>
            <a:ext cx="32004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116" descr="DSC_0246"/>
          <p:cNvPicPr>
            <a:picLocks noChangeAspect="1" noChangeArrowheads="1"/>
          </p:cNvPicPr>
          <p:nvPr/>
        </p:nvPicPr>
        <p:blipFill>
          <a:blip r:embed="rId4" cstate="print">
            <a:lum contrast="2000"/>
          </a:blip>
          <a:srcRect/>
          <a:stretch>
            <a:fillRect/>
          </a:stretch>
        </p:blipFill>
        <p:spPr bwMode="auto">
          <a:xfrm>
            <a:off x="457200" y="457200"/>
            <a:ext cx="3733800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89" name="Picture 4117" descr="DSC_0027-prkg-redu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657600"/>
            <a:ext cx="38862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7590" name="Text Box 4118"/>
          <p:cNvSpPr txBox="1">
            <a:spLocks noChangeArrowheads="1"/>
          </p:cNvSpPr>
          <p:nvPr/>
        </p:nvSpPr>
        <p:spPr bwMode="auto">
          <a:xfrm>
            <a:off x="5181600" y="579120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3200" b="0">
                <a:latin typeface="Arial Black" pitchFamily="34" charset="0"/>
              </a:rPr>
              <a:t>Parking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4" grpId="0" autoUpdateAnimBg="0"/>
      <p:bldP spid="23759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9" name="Text Box 3"/>
          <p:cNvSpPr txBox="1">
            <a:spLocks noChangeArrowheads="1"/>
          </p:cNvSpPr>
          <p:nvPr/>
        </p:nvSpPr>
        <p:spPr bwMode="auto">
          <a:xfrm>
            <a:off x="5029200" y="51816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3200" b="0">
                <a:latin typeface="Arial Black" pitchFamily="34" charset="0"/>
              </a:rPr>
              <a:t>Eyesores</a:t>
            </a:r>
          </a:p>
        </p:txBody>
      </p:sp>
      <p:pic>
        <p:nvPicPr>
          <p:cNvPr id="239627" name="Picture 11" descr="DSC_0047-eyesore-redu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0"/>
            <a:ext cx="37338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2" descr="DSC_0003-dog-reduc"/>
          <p:cNvPicPr>
            <a:picLocks noChangeAspect="1" noChangeArrowheads="1"/>
          </p:cNvPicPr>
          <p:nvPr/>
        </p:nvPicPr>
        <p:blipFill>
          <a:blip r:embed="rId4" cstate="print">
            <a:lum bright="12000" contrast="12000"/>
          </a:blip>
          <a:srcRect/>
          <a:stretch>
            <a:fillRect/>
          </a:stretch>
        </p:blipFill>
        <p:spPr bwMode="auto">
          <a:xfrm>
            <a:off x="3733800" y="304800"/>
            <a:ext cx="46482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9629" name="Text Box 13"/>
          <p:cNvSpPr txBox="1">
            <a:spLocks noChangeArrowheads="1"/>
          </p:cNvSpPr>
          <p:nvPr/>
        </p:nvSpPr>
        <p:spPr bwMode="auto">
          <a:xfrm>
            <a:off x="1219200" y="1524000"/>
            <a:ext cx="1485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3600" b="0">
                <a:latin typeface="Arial Black" pitchFamily="34" charset="0"/>
              </a:rPr>
              <a:t>Pets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9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9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9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9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 autoUpdateAnimBg="0"/>
      <p:bldP spid="23962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ext Box 2"/>
          <p:cNvSpPr txBox="1">
            <a:spLocks noChangeArrowheads="1"/>
          </p:cNvSpPr>
          <p:nvPr/>
        </p:nvSpPr>
        <p:spPr bwMode="auto">
          <a:xfrm>
            <a:off x="381000" y="3276600"/>
            <a:ext cx="4267200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9113" indent="-519113" eaLnBrk="0" hangingPunct="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3600" b="0">
                <a:latin typeface="Arial Black" pitchFamily="34" charset="0"/>
              </a:rPr>
              <a:t> </a:t>
            </a:r>
            <a:r>
              <a:rPr lang="en-US" sz="3400" b="0">
                <a:latin typeface="Arial Black" pitchFamily="34" charset="0"/>
              </a:rPr>
              <a:t>Noise</a:t>
            </a:r>
          </a:p>
          <a:p>
            <a:pPr marL="519113" indent="-519113" eaLnBrk="0" hangingPunct="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3400" b="0">
                <a:latin typeface="Arial Black" pitchFamily="34" charset="0"/>
              </a:rPr>
              <a:t> Disruption</a:t>
            </a:r>
          </a:p>
          <a:p>
            <a:pPr marL="519113" indent="-519113" eaLnBrk="0" hangingPunct="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3400" b="0">
                <a:latin typeface="Arial Black" pitchFamily="34" charset="0"/>
              </a:rPr>
              <a:t> Traffic</a:t>
            </a:r>
          </a:p>
          <a:p>
            <a:pPr marL="519113" indent="-519113" eaLnBrk="0" hangingPunct="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3400" b="0">
                <a:latin typeface="Arial Black" pitchFamily="34" charset="0"/>
              </a:rPr>
              <a:t> “Monster Home” impact</a:t>
            </a: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4953000" y="914400"/>
            <a:ext cx="41910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300" b="0">
                <a:latin typeface="Arial Black" pitchFamily="34" charset="0"/>
              </a:rPr>
              <a:t>Construction</a:t>
            </a:r>
          </a:p>
        </p:txBody>
      </p:sp>
      <p:pic>
        <p:nvPicPr>
          <p:cNvPr id="9220" name="Picture 9" descr="DSC_0081-redu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530600"/>
            <a:ext cx="3733800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0" descr="DSC_0076-redu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608013"/>
            <a:ext cx="342900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6934200" cy="711200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</a:rPr>
              <a:t> Tenant – Landlord Disputes</a:t>
            </a:r>
          </a:p>
        </p:txBody>
      </p:sp>
      <p:pic>
        <p:nvPicPr>
          <p:cNvPr id="10243" name="Picture 3" descr="bd0645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295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0884" name="Text Box 4"/>
          <p:cNvSpPr txBox="1">
            <a:spLocks noChangeArrowheads="1"/>
          </p:cNvSpPr>
          <p:nvPr/>
        </p:nvSpPr>
        <p:spPr bwMode="auto">
          <a:xfrm>
            <a:off x="6019800" y="1295400"/>
            <a:ext cx="2133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b="0">
                <a:latin typeface="Arial Black" pitchFamily="34" charset="0"/>
              </a:rPr>
              <a:t>Rent Increases</a:t>
            </a:r>
          </a:p>
        </p:txBody>
      </p:sp>
      <p:pic>
        <p:nvPicPr>
          <p:cNvPr id="250885" name="Picture 5" descr="bd04950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286000"/>
            <a:ext cx="18351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0886" name="Text Box 6"/>
          <p:cNvSpPr txBox="1">
            <a:spLocks noChangeArrowheads="1"/>
          </p:cNvSpPr>
          <p:nvPr/>
        </p:nvSpPr>
        <p:spPr bwMode="auto">
          <a:xfrm>
            <a:off x="6477000" y="4572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2400" b="0">
                <a:latin typeface="Arial Black" pitchFamily="34" charset="0"/>
              </a:rPr>
              <a:t>Deposits</a:t>
            </a:r>
          </a:p>
        </p:txBody>
      </p:sp>
      <p:pic>
        <p:nvPicPr>
          <p:cNvPr id="250890" name="Picture 10" descr="bd06882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495800"/>
            <a:ext cx="22860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0891" name="Text Box 11"/>
          <p:cNvSpPr txBox="1">
            <a:spLocks noChangeArrowheads="1"/>
          </p:cNvSpPr>
          <p:nvPr/>
        </p:nvSpPr>
        <p:spPr bwMode="auto">
          <a:xfrm>
            <a:off x="2286000" y="6172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2400" b="0">
                <a:latin typeface="Arial Black" pitchFamily="34" charset="0"/>
              </a:rPr>
              <a:t>Eviction</a:t>
            </a:r>
          </a:p>
        </p:txBody>
      </p:sp>
      <p:pic>
        <p:nvPicPr>
          <p:cNvPr id="250892" name="Picture 12" descr="PE02002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14478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0893" name="Text Box 13"/>
          <p:cNvSpPr txBox="1">
            <a:spLocks noChangeArrowheads="1"/>
          </p:cNvSpPr>
          <p:nvPr/>
        </p:nvSpPr>
        <p:spPr bwMode="auto">
          <a:xfrm>
            <a:off x="914400" y="3657600"/>
            <a:ext cx="1485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2400" b="0">
                <a:latin typeface="Arial Black" pitchFamily="34" charset="0"/>
              </a:rPr>
              <a:t>Repairs</a:t>
            </a:r>
          </a:p>
        </p:txBody>
      </p:sp>
      <p:pic>
        <p:nvPicPr>
          <p:cNvPr id="250894" name="Picture 14" descr="pe01530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2971800"/>
            <a:ext cx="1905000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0895" name="Text Box 15"/>
          <p:cNvSpPr txBox="1">
            <a:spLocks noChangeArrowheads="1"/>
          </p:cNvSpPr>
          <p:nvPr/>
        </p:nvSpPr>
        <p:spPr bwMode="auto">
          <a:xfrm>
            <a:off x="3962400" y="4724400"/>
            <a:ext cx="1828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2000" b="0">
                <a:latin typeface="Arial Black" pitchFamily="34" charset="0"/>
              </a:rPr>
              <a:t>Privacy vs LL right to enter</a:t>
            </a:r>
          </a:p>
        </p:txBody>
      </p:sp>
      <p:pic>
        <p:nvPicPr>
          <p:cNvPr id="250896" name="Picture 16" descr="bd00024_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5334000"/>
            <a:ext cx="13716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0897" name="Text Box 17"/>
          <p:cNvSpPr txBox="1">
            <a:spLocks noChangeArrowheads="1"/>
          </p:cNvSpPr>
          <p:nvPr/>
        </p:nvSpPr>
        <p:spPr bwMode="auto">
          <a:xfrm>
            <a:off x="5486400" y="6096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2400" b="0">
                <a:latin typeface="Arial Black" pitchFamily="34" charset="0"/>
              </a:rPr>
              <a:t>smoking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0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0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0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0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0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0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0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0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0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0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0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4" grpId="0" autoUpdateAnimBg="0"/>
      <p:bldP spid="250886" grpId="0" autoUpdateAnimBg="0"/>
      <p:bldP spid="250891" grpId="0" autoUpdateAnimBg="0"/>
      <p:bldP spid="250893" grpId="0" autoUpdateAnimBg="0"/>
      <p:bldP spid="250895" grpId="0" autoUpdateAnimBg="0"/>
      <p:bldP spid="25089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ext Box 2"/>
          <p:cNvSpPr txBox="1">
            <a:spLocks noChangeArrowheads="1"/>
          </p:cNvSpPr>
          <p:nvPr/>
        </p:nvSpPr>
        <p:spPr bwMode="auto">
          <a:xfrm>
            <a:off x="6553200" y="3276600"/>
            <a:ext cx="1905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2600" b="0">
                <a:latin typeface="Arial Black" pitchFamily="34" charset="0"/>
              </a:rPr>
              <a:t>Children</a:t>
            </a:r>
          </a:p>
        </p:txBody>
      </p:sp>
      <p:sp>
        <p:nvSpPr>
          <p:cNvPr id="249859" name="Text Box 3"/>
          <p:cNvSpPr txBox="1">
            <a:spLocks noChangeArrowheads="1"/>
          </p:cNvSpPr>
          <p:nvPr/>
        </p:nvSpPr>
        <p:spPr bwMode="auto">
          <a:xfrm>
            <a:off x="304800" y="5181600"/>
            <a:ext cx="2590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2400" b="0">
                <a:latin typeface="Arial Black" pitchFamily="34" charset="0"/>
              </a:rPr>
              <a:t>Roommates</a:t>
            </a:r>
          </a:p>
          <a:p>
            <a:pPr eaLnBrk="0" hangingPunct="0">
              <a:lnSpc>
                <a:spcPct val="100000"/>
              </a:lnSpc>
            </a:pPr>
            <a:r>
              <a:rPr lang="en-US" sz="2400" b="0">
                <a:latin typeface="Arial Black" pitchFamily="34" charset="0"/>
              </a:rPr>
              <a:t>Caregivers</a:t>
            </a:r>
            <a:endParaRPr lang="en-US" sz="2400" b="0" noProof="1">
              <a:latin typeface="Arial Black" pitchFamily="34" charset="0"/>
            </a:endParaRPr>
          </a:p>
        </p:txBody>
      </p:sp>
      <p:pic>
        <p:nvPicPr>
          <p:cNvPr id="249860" name="Picture 4" descr="pe0227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371600"/>
            <a:ext cx="28194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61" name="Picture 5" descr="bd06640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48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219200" y="304800"/>
            <a:ext cx="6934200" cy="711200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</a:rPr>
              <a:t> In every housing situation</a:t>
            </a:r>
          </a:p>
        </p:txBody>
      </p:sp>
      <p:pic>
        <p:nvPicPr>
          <p:cNvPr id="249863" name="Picture 7" descr="bd05356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3505200"/>
            <a:ext cx="1346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64" name="Picture 8" descr="en00663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1371600"/>
            <a:ext cx="17526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9865" name="Text Box 9"/>
          <p:cNvSpPr txBox="1">
            <a:spLocks noChangeArrowheads="1"/>
          </p:cNvSpPr>
          <p:nvPr/>
        </p:nvSpPr>
        <p:spPr bwMode="auto">
          <a:xfrm>
            <a:off x="3276600" y="2743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2400" b="0" noProof="1">
                <a:latin typeface="Arial Black" pitchFamily="34" charset="0"/>
              </a:rPr>
              <a:t>Noise</a:t>
            </a:r>
          </a:p>
        </p:txBody>
      </p:sp>
      <p:pic>
        <p:nvPicPr>
          <p:cNvPr id="249866" name="Picture 10" descr="bd07176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4495800"/>
            <a:ext cx="18288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9867" name="Text Box 11"/>
          <p:cNvSpPr txBox="1">
            <a:spLocks noChangeArrowheads="1"/>
          </p:cNvSpPr>
          <p:nvPr/>
        </p:nvSpPr>
        <p:spPr bwMode="auto">
          <a:xfrm>
            <a:off x="6934200" y="61722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2400" b="0">
                <a:latin typeface="Arial Black" pitchFamily="34" charset="0"/>
              </a:rPr>
              <a:t>Lifestyles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9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49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49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9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9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8" grpId="0" autoUpdateAnimBg="0"/>
      <p:bldP spid="249859" grpId="0" autoUpdateAnimBg="0"/>
      <p:bldP spid="249865" grpId="0" autoUpdateAnimBg="0"/>
      <p:bldP spid="24986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2"/>
          <p:cNvSpPr txBox="1">
            <a:spLocks noChangeArrowheads="1"/>
          </p:cNvSpPr>
          <p:nvPr/>
        </p:nvSpPr>
        <p:spPr bwMode="auto">
          <a:xfrm>
            <a:off x="533400" y="457200"/>
            <a:ext cx="8077200" cy="788988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</a:rPr>
              <a:t> </a:t>
            </a:r>
            <a:r>
              <a:rPr lang="en-US" sz="3600">
                <a:solidFill>
                  <a:srgbClr val="FFFF00"/>
                </a:solidFill>
              </a:rPr>
              <a:t>In Condominium Communities</a:t>
            </a:r>
          </a:p>
        </p:txBody>
      </p:sp>
      <p:graphicFrame>
        <p:nvGraphicFramePr>
          <p:cNvPr id="1026" name="Object 13"/>
          <p:cNvGraphicFramePr>
            <a:graphicFrameLocks noChangeAspect="1"/>
          </p:cNvGraphicFramePr>
          <p:nvPr/>
        </p:nvGraphicFramePr>
        <p:xfrm>
          <a:off x="2057400" y="1524000"/>
          <a:ext cx="5002213" cy="3082925"/>
        </p:xfrm>
        <a:graphic>
          <a:graphicData uri="http://schemas.openxmlformats.org/presentationml/2006/ole">
            <p:oleObj spid="_x0000_s1026" name="Slide" r:id="rId4" imgW="4572000" imgH="3429000" progId="PowerPoint.Slide.8">
              <p:embed/>
            </p:oleObj>
          </a:graphicData>
        </a:graphic>
      </p:graphicFrame>
      <p:sp>
        <p:nvSpPr>
          <p:cNvPr id="252943" name="Text Box 15"/>
          <p:cNvSpPr txBox="1">
            <a:spLocks noChangeArrowheads="1"/>
          </p:cNvSpPr>
          <p:nvPr/>
        </p:nvSpPr>
        <p:spPr bwMode="auto">
          <a:xfrm>
            <a:off x="990600" y="5105400"/>
            <a:ext cx="74676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solidFill>
                  <a:srgbClr val="FFFF00"/>
                </a:solidFill>
              </a:rPr>
              <a:t>Where “one man’s ceiling is another man’s floor”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43" grpId="0" autoUpdateAnimBg="0"/>
    </p:bld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ntique Olive"/>
        <a:ea typeface=""/>
        <a:cs typeface=""/>
      </a:majorFont>
      <a:minorFont>
        <a:latin typeface="Antique Oliv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2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ntique Oliv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2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ntique Olive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4772</TotalTime>
  <Words>259</Words>
  <Application>Microsoft Office PowerPoint</Application>
  <PresentationFormat>On-screen Show (4:3)</PresentationFormat>
  <Paragraphs>89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Antique Olive</vt:lpstr>
      <vt:lpstr>Arial</vt:lpstr>
      <vt:lpstr>Wingdings</vt:lpstr>
      <vt:lpstr>Calibri</vt:lpstr>
      <vt:lpstr>Tahoma</vt:lpstr>
      <vt:lpstr>Gill Sans Ultra Bold</vt:lpstr>
      <vt:lpstr>Arial Black</vt:lpstr>
      <vt:lpstr>56</vt:lpstr>
      <vt:lpstr>Blends</vt:lpstr>
      <vt:lpstr>Microsoft PowerPoint Slide</vt:lpstr>
      <vt:lpstr>THE LOS ALTOS MEDIATION PROGRAM</vt:lpstr>
      <vt:lpstr>In a Variety of Disputes</vt:lpstr>
      <vt:lpstr>Slide 3</vt:lpstr>
      <vt:lpstr>Slide 4</vt:lpstr>
      <vt:lpstr>Slide 5</vt:lpstr>
      <vt:lpstr>Slide 6</vt:lpstr>
      <vt:lpstr>Slide 7</vt:lpstr>
      <vt:lpstr>Slide 8</vt:lpstr>
      <vt:lpstr>Slide 9</vt:lpstr>
      <vt:lpstr>  </vt:lpstr>
      <vt:lpstr>Slide 11</vt:lpstr>
      <vt:lpstr>Slide 12</vt:lpstr>
      <vt:lpstr>  </vt:lpstr>
      <vt:lpstr>  Dispute Resolution Is the BETTER Solution</vt:lpstr>
      <vt:lpstr>  </vt:lpstr>
      <vt:lpstr>  Additional Counseling Services available through Project Sentinel</vt:lpstr>
      <vt:lpstr>  The partnership between LAMP and Project Sentinel means</vt:lpstr>
      <vt:lpstr>The Los Altos Mediation Program A project of LACF</vt:lpstr>
      <vt:lpstr>Administered by PROJECT SENTINEL Dispute Resolution Services</vt:lpstr>
    </vt:vector>
  </TitlesOfParts>
  <Company>Project Sentinel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Fair Housing </dc:title>
  <dc:creator>A satisfied Microsoft Office User</dc:creator>
  <cp:lastModifiedBy>Michael Stadlen</cp:lastModifiedBy>
  <cp:revision>258</cp:revision>
  <cp:lastPrinted>1601-01-01T00:00:00Z</cp:lastPrinted>
  <dcterms:created xsi:type="dcterms:W3CDTF">2002-09-23T22:04:09Z</dcterms:created>
  <dcterms:modified xsi:type="dcterms:W3CDTF">2010-04-29T16:47:44Z</dcterms:modified>
</cp:coreProperties>
</file>